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6A863F-7F37-46AB-81B9-7BB2FCADBF06}" type="datetimeFigureOut">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99FC9-D65C-4B0A-ACED-98A2B5546F9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A863F-7F37-46AB-81B9-7BB2FCADBF06}" type="datetimeFigureOut">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99FC9-D65C-4B0A-ACED-98A2B5546F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6A863F-7F37-46AB-81B9-7BB2FCADBF06}" type="datetimeFigureOut">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99FC9-D65C-4B0A-ACED-98A2B5546F9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A863F-7F37-46AB-81B9-7BB2FCADBF06}" type="datetimeFigureOut">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99FC9-D65C-4B0A-ACED-98A2B5546F9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A863F-7F37-46AB-81B9-7BB2FCADBF06}" type="datetimeFigureOut">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99FC9-D65C-4B0A-ACED-98A2B5546F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86A863F-7F37-46AB-81B9-7BB2FCADBF06}" type="datetimeFigureOut">
              <a:rPr lang="en-US" smtClean="0"/>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99FC9-D65C-4B0A-ACED-98A2B5546F9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6A863F-7F37-46AB-81B9-7BB2FCADBF06}" type="datetimeFigureOut">
              <a:rPr lang="en-US" smtClean="0"/>
              <a:t>4/26/2011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99FC9-D65C-4B0A-ACED-98A2B5546F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6A863F-7F37-46AB-81B9-7BB2FCADBF06}" type="datetimeFigureOut">
              <a:rPr lang="en-US" smtClean="0"/>
              <a:t>4/26/2011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99FC9-D65C-4B0A-ACED-98A2B5546F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86A863F-7F37-46AB-81B9-7BB2FCADBF06}" type="datetimeFigureOut">
              <a:rPr lang="en-US" smtClean="0"/>
              <a:t>4/26/2011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99FC9-D65C-4B0A-ACED-98A2B5546F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86A863F-7F37-46AB-81B9-7BB2FCADBF06}" type="datetimeFigureOut">
              <a:rPr lang="en-US" smtClean="0"/>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99FC9-D65C-4B0A-ACED-98A2B5546F9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A863F-7F37-46AB-81B9-7BB2FCADBF06}" type="datetimeFigureOut">
              <a:rPr lang="en-US" smtClean="0"/>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99FC9-D65C-4B0A-ACED-98A2B5546F9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86A863F-7F37-46AB-81B9-7BB2FCADBF06}" type="datetimeFigureOut">
              <a:rPr lang="en-US" smtClean="0"/>
              <a:t>4/26/2011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4D99FC9-D65C-4B0A-ACED-98A2B5546F9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File:Election_MG_3455.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Lincoln_Memorial_Reflecting_Pool_Restoring_Honor_Crowd.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imgres?imgurl=http://3.bp.blogspot.com/_ZkBbP1qoUvc/TFZ8Mrr87qI/AAAAAAAABRY/NSV58pZbXzw/s1600/elephant.jpg&amp;imgrefurl=http://gregsebourn.blogspot.com/2010/08/california-republican-party-platform.html&amp;h=450&amp;w=539&amp;sz=18&amp;tbnid=WxKevD0ST_-2QM:&amp;tbnh=110&amp;tbnw=132&amp;prev=/search%3Fq%3DRepublican%2Bparty%2Belephant%26tbm%3Disch%26tbo%3Du&amp;zoom=1&amp;q=Republican+party+elephant&amp;hl=en&amp;usg=__EpCqPGQ35LuTIv0SuWoZhoKMX_8=&amp;sa=X&amp;ei=lri2TYmVNMPy0gH5mMX-Dw&amp;ved=0CCIQ9QEwA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www.princetonol.com/groups/iad/links/constitution.jpg&amp;imgrefurl=http://www.princetonol.com/groups/iad/links/constitution.html&amp;h=282&amp;w=426&amp;sz=250&amp;tbnid=kuIOJ4g_GmoPkM:&amp;tbnh=83&amp;tbnw=126&amp;prev=/search%3Fq%3Dconstitution%26tbm%3Disch%26tbo%3Du&amp;zoom=1&amp;q=constitution&amp;hl=en&amp;usg=__WtT1_x8_o1aIdLrQ4RVfjweHFYw=&amp;sa=X&amp;ei=AKy2TaqqGMfv0gHGpfDbDw&amp;sqi=2&amp;ved=0CGQQ9QEwB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en.wikipedia.org/wiki/File:BUSHPC2.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commons/8/8d/Flag_of_Kentucky.sv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upload.wikimedia.org/wikipedia/commons/4/47/Flag_of_Virginia.sv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d/de/VII._Rowse.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Popular Base of American Electoral Politics: Suffrage and Turnout</a:t>
            </a:r>
            <a:endParaRPr lang="en-US" dirty="0"/>
          </a:p>
        </p:txBody>
      </p:sp>
      <p:sp>
        <p:nvSpPr>
          <p:cNvPr id="3" name="Subtitle 2"/>
          <p:cNvSpPr>
            <a:spLocks noGrp="1"/>
          </p:cNvSpPr>
          <p:nvPr>
            <p:ph type="subTitle" idx="1"/>
          </p:nvPr>
        </p:nvSpPr>
        <p:spPr/>
        <p:txBody>
          <a:bodyPr/>
          <a:lstStyle/>
          <a:p>
            <a:r>
              <a:rPr lang="en-US" dirty="0" smtClean="0"/>
              <a:t>From </a:t>
            </a:r>
            <a:r>
              <a:rPr lang="en-US" i="1" dirty="0" smtClean="0"/>
              <a:t>Is This Any Way to Run a Democratic Election?</a:t>
            </a:r>
          </a:p>
          <a:p>
            <a:r>
              <a:rPr lang="en-US" dirty="0" smtClean="0"/>
              <a:t>By</a:t>
            </a:r>
          </a:p>
          <a:p>
            <a:r>
              <a:rPr lang="en-US" dirty="0" smtClean="0"/>
              <a:t>Stephen J. </a:t>
            </a:r>
            <a:r>
              <a:rPr lang="en-US" dirty="0"/>
              <a:t>W</a:t>
            </a:r>
            <a:r>
              <a:rPr lang="en-US" dirty="0" smtClean="0"/>
              <a:t>ayne</a:t>
            </a:r>
            <a:endParaRPr lang="en-US" dirty="0"/>
          </a:p>
        </p:txBody>
      </p:sp>
      <p:pic>
        <p:nvPicPr>
          <p:cNvPr id="6146" name="Picture 2" descr="http://upload.wikimedia.org/wikipedia/commons/thumb/f/fc/Election_MG_3455.JPG/220px-Election_MG_345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724399"/>
            <a:ext cx="2889380" cy="193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84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362200"/>
            <a:ext cx="6096000" cy="3450696"/>
          </a:xfrm>
        </p:spPr>
        <p:txBody>
          <a:bodyPr/>
          <a:lstStyle/>
          <a:p>
            <a:r>
              <a:rPr lang="en-US" dirty="0" smtClean="0"/>
              <a:t>Introduction of Australian Ballot, Party Primaries empowered voters, but did not raise turnout</a:t>
            </a:r>
          </a:p>
          <a:p>
            <a:r>
              <a:rPr lang="en-US" dirty="0" smtClean="0"/>
              <a:t>1930s realignment raised levels of participation, but did not reach 19</a:t>
            </a:r>
            <a:r>
              <a:rPr lang="en-US" baseline="30000" dirty="0" smtClean="0"/>
              <a:t>th</a:t>
            </a:r>
            <a:r>
              <a:rPr lang="en-US" dirty="0" smtClean="0"/>
              <a:t> Century</a:t>
            </a:r>
          </a:p>
          <a:p>
            <a:r>
              <a:rPr lang="en-US" dirty="0" smtClean="0"/>
              <a:t>1960s turnout declines</a:t>
            </a:r>
          </a:p>
          <a:p>
            <a:r>
              <a:rPr lang="en-US" dirty="0" smtClean="0"/>
              <a:t>Partisan parity has led to an increase in turnout: every vote counts</a:t>
            </a:r>
            <a:endParaRPr lang="en-US" dirty="0"/>
          </a:p>
        </p:txBody>
      </p:sp>
      <p:sp>
        <p:nvSpPr>
          <p:cNvPr id="3" name="Title 2"/>
          <p:cNvSpPr>
            <a:spLocks noGrp="1"/>
          </p:cNvSpPr>
          <p:nvPr>
            <p:ph type="title"/>
          </p:nvPr>
        </p:nvSpPr>
        <p:spPr/>
        <p:txBody>
          <a:bodyPr/>
          <a:lstStyle/>
          <a:p>
            <a:r>
              <a:rPr lang="en-US" dirty="0" smtClean="0"/>
              <a:t>Contemporary Trends</a:t>
            </a:r>
            <a:endParaRPr lang="en-US" dirty="0"/>
          </a:p>
        </p:txBody>
      </p:sp>
      <p:pic>
        <p:nvPicPr>
          <p:cNvPr id="8194" name="Picture 2" descr="&quot;One Nation Working Together Rall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199"/>
            <a:ext cx="2857500" cy="171926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incoln Memorial Reflecting Pool Restoring Honor Crow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029200"/>
            <a:ext cx="2857500"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759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81200"/>
            <a:ext cx="4614333" cy="3450696"/>
          </a:xfrm>
        </p:spPr>
        <p:txBody>
          <a:bodyPr>
            <a:normAutofit fontScale="92500" lnSpcReduction="20000"/>
          </a:bodyPr>
          <a:lstStyle/>
          <a:p>
            <a:r>
              <a:rPr lang="en-US" dirty="0" smtClean="0"/>
              <a:t>People who don’t, say they do… why do they lie?</a:t>
            </a:r>
          </a:p>
          <a:p>
            <a:r>
              <a:rPr lang="en-US" dirty="0" smtClean="0"/>
              <a:t>Duty versus lack of motivation</a:t>
            </a:r>
          </a:p>
          <a:p>
            <a:r>
              <a:rPr lang="en-US" dirty="0" smtClean="0"/>
              <a:t>Cynicism</a:t>
            </a:r>
          </a:p>
          <a:p>
            <a:r>
              <a:rPr lang="en-US" dirty="0" smtClean="0"/>
              <a:t>Apathy</a:t>
            </a:r>
          </a:p>
          <a:p>
            <a:r>
              <a:rPr lang="en-US" dirty="0" smtClean="0"/>
              <a:t>Socially inactive</a:t>
            </a:r>
          </a:p>
          <a:p>
            <a:r>
              <a:rPr lang="en-US" dirty="0" smtClean="0"/>
              <a:t>Time restraints</a:t>
            </a:r>
          </a:p>
          <a:p>
            <a:r>
              <a:rPr lang="en-US" dirty="0" smtClean="0"/>
              <a:t>Conflicted emotions</a:t>
            </a:r>
          </a:p>
          <a:p>
            <a:r>
              <a:rPr lang="en-US" dirty="0" smtClean="0"/>
              <a:t>Complex rules</a:t>
            </a:r>
          </a:p>
          <a:p>
            <a:r>
              <a:rPr lang="en-US" dirty="0" smtClean="0"/>
              <a:t>Lack of excitement</a:t>
            </a:r>
          </a:p>
          <a:p>
            <a:endParaRPr lang="en-US" dirty="0"/>
          </a:p>
        </p:txBody>
      </p:sp>
      <p:sp>
        <p:nvSpPr>
          <p:cNvPr id="3" name="Title 2"/>
          <p:cNvSpPr>
            <a:spLocks noGrp="1"/>
          </p:cNvSpPr>
          <p:nvPr>
            <p:ph type="title"/>
          </p:nvPr>
        </p:nvSpPr>
        <p:spPr/>
        <p:txBody>
          <a:bodyPr/>
          <a:lstStyle/>
          <a:p>
            <a:r>
              <a:rPr lang="en-US" dirty="0" smtClean="0"/>
              <a:t>Influences in Voting</a:t>
            </a:r>
            <a:endParaRPr lang="en-US" dirty="0"/>
          </a:p>
        </p:txBody>
      </p:sp>
      <p:pic>
        <p:nvPicPr>
          <p:cNvPr id="9218" name="Picture 2" descr="http://www.asktog.com/images/palmball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61360"/>
            <a:ext cx="4267200"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27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5833533" cy="3450696"/>
          </a:xfrm>
        </p:spPr>
        <p:txBody>
          <a:bodyPr/>
          <a:lstStyle/>
          <a:p>
            <a:r>
              <a:rPr lang="en-US" dirty="0" smtClean="0"/>
              <a:t>Party membership</a:t>
            </a:r>
          </a:p>
          <a:p>
            <a:r>
              <a:rPr lang="en-US" dirty="0" smtClean="0"/>
              <a:t>Well-defined sense of issues and values, political efficacy</a:t>
            </a:r>
          </a:p>
          <a:p>
            <a:r>
              <a:rPr lang="en-US" dirty="0" smtClean="0"/>
              <a:t>Socially active, civically responsible</a:t>
            </a:r>
          </a:p>
          <a:p>
            <a:r>
              <a:rPr lang="en-US" dirty="0" smtClean="0"/>
              <a:t>Education</a:t>
            </a:r>
          </a:p>
          <a:p>
            <a:r>
              <a:rPr lang="en-US" dirty="0" smtClean="0"/>
              <a:t>Age</a:t>
            </a:r>
          </a:p>
          <a:p>
            <a:r>
              <a:rPr lang="en-US" dirty="0" smtClean="0"/>
              <a:t>Income</a:t>
            </a:r>
          </a:p>
          <a:p>
            <a:endParaRPr lang="en-US" dirty="0"/>
          </a:p>
        </p:txBody>
      </p:sp>
      <p:sp>
        <p:nvSpPr>
          <p:cNvPr id="3" name="Title 2"/>
          <p:cNvSpPr>
            <a:spLocks noGrp="1"/>
          </p:cNvSpPr>
          <p:nvPr>
            <p:ph type="title"/>
          </p:nvPr>
        </p:nvSpPr>
        <p:spPr/>
        <p:txBody>
          <a:bodyPr/>
          <a:lstStyle/>
          <a:p>
            <a:r>
              <a:rPr lang="en-US" dirty="0" smtClean="0"/>
              <a:t>Why People Choose to Vote</a:t>
            </a:r>
            <a:endParaRPr lang="en-US" dirty="0"/>
          </a:p>
        </p:txBody>
      </p:sp>
      <p:sp>
        <p:nvSpPr>
          <p:cNvPr id="4" name="AutoShape 2" descr="data:image/jpg;base64,/9j/4AAQSkZJRgABAQAAAQABAAD/2wBDAAkGBwgHBgkIBwgKCgkLDRYPDQwMDRsUFRAWIB0iIiAdHx8kKDQsJCYxJx8fLT0tMTU3Ojo6Iys/RD84QzQ5Ojf/2wBDAQoKCg0MDRoPDxo3JR8lNzc3Nzc3Nzc3Nzc3Nzc3Nzc3Nzc3Nzc3Nzc3Nzc3Nzc3Nzc3Nzc3Nzc3Nzc3Nzc3Nzf/wAARCABOAF0DASIAAhEBAxEB/8QAGwAAAwEBAQEBAAAAAAAAAAAAAAYHBQQIAwL/xABGEAABAwMBAwcGBxADAQAAAAABAgMEAAURBhIhMQcTQVFhk9EWIlRxkbEUFTZVdIGyFyMkMjM1QlJicoOSobPBwjRT0uH/xAAaAQACAwEBAAAAAAAAAAAAAAACBAADBQYB/8QALhEAAQQBAQcCBAcAAAAAAAAAAQACAxEEEgUTFCExUZEyUyJhocEGFUFScYGx/9oADAMBAAIRAxEAPwC40UVJeVHXr7Mh2xWV4tlHmypCDhWf1Eno7T9XQasjjdI7SEEkgjbZTjqHX2n7C8tiRKL8lBwpiMnbUk9RPAHsJzSdO5Zd5Fvs2R0KkP4PsSP80kRNJT7np9F3tCVTAlxTUiO2nLjagdxA/SBBSd28Z+uvlqTTUjTkeEm4uJE6UlTio6d/MoGANo9JJzw3DHT0Osx4QaJspF88xFgUEzu8sF9V+Sg25A7ULV/sK+Q5XdR53s209nML/wDdIsRDLkplElwtMqWkOOAZKEk7zjpwN+KbFcmuohehbkx0qaPnCaD952M8c8c/s8fq31a6OBnIgKtsk7uYK1muWG9J/K263r/d20/7GteDyysKIFwsziB0qjvBf9FAe+pTcWWY8+QxHdLzTTikIdIxtgHG1jozxrQ01YHtRPSYkF1Amts8600s4DoBAUM9B3gjo48K8dBDWoilGzzXQKudj1/py8rS0xODD6twZkjm1E9QJ3E+o00Zrzd5HXONZZ12urK4MaN5iUPJwt5wqCQkJ6sneezdnoZOTHXMqDcI9nuj63oL6g2ytw5Uws7kjP6pO7HRu6M0tJjCiYzdJqPJNgSCrVtooFFJptfKS6GIzrx4NoKvYM15W5wy5XOSXQlTyypx1QJwScknGSeNeorwCq0zUpBKjHcAx+6a8wJt87ZH4FJ4f9KvCn8KviSOZfwqy8l9w0xCBs9nmyZE18F11bzSkBwpG/ZB3Dd0ce00ucpc/St8mPOMz5LV1i5YJLKlNObJPm9m/O8ew0l2Vd1s11jXGLDk89HXtJBZVg7iCDu6ia4lQZ6lFS4koqJySWlbz7KtbABJr1KozEx6dK7NPR7M9Mzf5zseIneUMtKWtzsBAwkdvs6xeGdVWEaUN2bfc+LGsME7KtsHISBjjnePfXnr4vm+hye5V4V3IduyLI5aBFk/BnJKZBHNK/GCSnq7R7BRTQiQg2hhlMYIpfrUrFibl85pyY+7GWfyL7Skqa7No/jD+vr40ycnUrTFjmNXS63Z34eAUtstMObDQUMHaVs7zg+odvQl/F830OT3KvCgwJnTDkdyrwo3MDmadSBry12rSrnylT9NOQk2e/zX47joD7SmG1LKSMgKOAQRx3H/AO1CpSG2JK0RZIfQk+Y8lCkbXUcHBFaN6kXW8SWn5cWQVtx2mB96UchCQM8OJOT9dcAgzM/8SR3SvChgjEbaJRTyGR10vTlimG4WWBMUQVSIzbhx1qSCffXfWBoILGjbMlxKkqTEQCFDBGBit+slwokLVabAXNc3VsW6U80cLbZWpJ6iEkipGNeajwPw5HcI8KrN5/NE76O59k1ARwFJZLnNIorotiY8UrXmRoPTr/aZfLvUfpyO4R4UeXeo/Tkdwjwpaopbev7rd4HF9seAmXy71H6cjuEeFHl3qP05HcI8KWqKm9f3U4HF9seAmXy71F6cjuEeFHl3qP01HcI8KWqKm9f3U4HF9seAmXy71H6ajuEeFHl3qL01HcI8KWqKm9f3U4HF9seArvpuU9OsUGVJVtvPMpWtQAGSewVp1jaO+S9r+jI91bNabfSFw0wAlcB3K47z+aJ30dz7JqAjgKv15/NE76O59k1ARwFKZfULovw/6JP5H3RRRVZ0VZLVL0zBfk26K66tKtpa2Uknz1DjS8cZkNBaubmNxIw9wuzSk1FXXybsnzTB7hPhR5N2T5pg9wnwq/hHd1mfn8X7D9FCqKZuUOHGg6iLMNhphrmEHYbSEjOTvwKWaWc3SSFtQSiaJsgHVaWnLYm8XmPAW6Wku7WVpGSMJJ/xXJMjqhzH4yyCpl1TZI4Eg4/xW3yffK2D/E/tqrP1Iko1FcknolufaJoqGi/mqWyu4sx3y0g/Uqv6O+S9r+jI91bNYWlJDLOmLUHnW28xkY21AZ3dtbDUhp4EsuIcAOCUKBx7K02ekLiMgHeuPzP+rmvK0/FU1ORtGM4cZ/ZNQMcBV5m2tuW44tbik842UHAG7IIyD9dKf3M7eN3xjL/lR4UvPE6QilrbJzoMVrhIetfoplVp0D8krf8Aur+2qsP7mlv+cZf8qPCm6yW5u0WxiA04txDQICl4yckno9deQQvY6yj2ttCDJhDYzzu+nyK76KKKbWApFyn/ACoP0Zv3qpSqwai0ZGvty+GvTHmlltKNlCQRuz1+usz7mUH5xk/yJpCSB5cSF1WHtXFigYxx5gdkqcn3yug/xP7aq/fKHBXD1PIcI8ySEvIPXuwf6g+2nex6Gi2e6Mz2pr7i2trCFJSAcpI6PXWtqLT8K/xUtSwpK0Elt1H4yCfeOyjEDt3pPVLv2pEM0TN5tqj5Upvd2jXCyWWG2hXPwmlIdKk7t+MY6+GaoHJnBXE00HVp2TJdU6Bj9HASPs5+uuWFyb21l9LkmVIkISc82QEhXrxvxTq0hLbaUNpCUJACUpGAB1UcUTg7U9L5+dA+EQQXV2b8/df/2Q==">
            <a:hlinkClick r:id="rId2"/>
          </p:cNvPr>
          <p:cNvSpPr>
            <a:spLocks noChangeAspect="1" noChangeArrowheads="1"/>
          </p:cNvSpPr>
          <p:nvPr/>
        </p:nvSpPr>
        <p:spPr bwMode="auto">
          <a:xfrm>
            <a:off x="79375" y="-350838"/>
            <a:ext cx="885825" cy="74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descr="http://3.bp.blogspot.com/_ZkBbP1qoUvc/TFZ8Mrr87qI/AAAAAAAABRY/NSV58pZbXzw/s1600/eleph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572000"/>
            <a:ext cx="2122043"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509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Certain materials in this presentation are included under the fair use exemption of the U.S. Copyright Law and have been prepared with the multimedia fair use guidelines and are restricted from further use.</a:t>
            </a:r>
          </a:p>
          <a:p>
            <a:endParaRPr lang="en-US" dirty="0"/>
          </a:p>
        </p:txBody>
      </p:sp>
      <p:sp>
        <p:nvSpPr>
          <p:cNvPr id="3" name="Title 2"/>
          <p:cNvSpPr>
            <a:spLocks noGrp="1"/>
          </p:cNvSpPr>
          <p:nvPr>
            <p:ph type="title"/>
          </p:nvPr>
        </p:nvSpPr>
        <p:spPr/>
        <p:txBody>
          <a:bodyPr/>
          <a:lstStyle/>
          <a:p>
            <a:r>
              <a:rPr lang="en-US" dirty="0" smtClean="0"/>
              <a:t>Copyright Notice</a:t>
            </a:r>
            <a:endParaRPr lang="en-US" dirty="0"/>
          </a:p>
        </p:txBody>
      </p:sp>
    </p:spTree>
    <p:extLst>
      <p:ext uri="{BB962C8B-B14F-4D97-AF65-F5344CB8AC3E}">
        <p14:creationId xmlns:p14="http://schemas.microsoft.com/office/powerpoint/2010/main" val="2859611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1787</a:t>
            </a:r>
            <a:r>
              <a:rPr lang="en-US" dirty="0" smtClean="0"/>
              <a:t>: Who should vote?  The Founders decided not to decide</a:t>
            </a:r>
            <a:endParaRPr lang="en-US" dirty="0"/>
          </a:p>
        </p:txBody>
      </p:sp>
      <p:sp>
        <p:nvSpPr>
          <p:cNvPr id="3" name="Title 2"/>
          <p:cNvSpPr>
            <a:spLocks noGrp="1"/>
          </p:cNvSpPr>
          <p:nvPr>
            <p:ph type="title"/>
          </p:nvPr>
        </p:nvSpPr>
        <p:spPr/>
        <p:txBody>
          <a:bodyPr/>
          <a:lstStyle/>
          <a:p>
            <a:r>
              <a:rPr lang="en-US" dirty="0" smtClean="0"/>
              <a:t>Suffrage in </a:t>
            </a:r>
            <a:r>
              <a:rPr lang="en-US" dirty="0"/>
              <a:t>A</a:t>
            </a:r>
            <a:r>
              <a:rPr lang="en-US" dirty="0" smtClean="0"/>
              <a:t>merican Elections</a:t>
            </a:r>
            <a:endParaRPr lang="en-US" dirty="0"/>
          </a:p>
        </p:txBody>
      </p:sp>
      <p:pic>
        <p:nvPicPr>
          <p:cNvPr id="1026" name="Picture 2" descr="http://constitution-a.wikispaces.com/file/view/constitutional-convention.jpg/138974849/constitutional-conven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741" y="3657600"/>
            <a:ext cx="4495800" cy="295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46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By the 1830’s, most states had removed religion and property ownership as voting conditions</a:t>
            </a:r>
          </a:p>
          <a:p>
            <a:r>
              <a:rPr lang="en-US" dirty="0" smtClean="0"/>
              <a:t>In most northern states, African American males allowed to vote</a:t>
            </a:r>
          </a:p>
          <a:p>
            <a:r>
              <a:rPr lang="en-US" dirty="0" smtClean="0"/>
              <a:t>15</a:t>
            </a:r>
            <a:r>
              <a:rPr lang="en-US" baseline="30000" dirty="0" smtClean="0"/>
              <a:t>th</a:t>
            </a:r>
            <a:r>
              <a:rPr lang="en-US" dirty="0" smtClean="0"/>
              <a:t> Amendment, ratified in 1870, removed race and color as bars to suffrage</a:t>
            </a:r>
          </a:p>
          <a:p>
            <a:r>
              <a:rPr lang="en-US" dirty="0" smtClean="0"/>
              <a:t>1869: Wyoming first territory to grant women the right to vote, also first state in 1890</a:t>
            </a:r>
          </a:p>
          <a:p>
            <a:r>
              <a:rPr lang="en-US" dirty="0" smtClean="0"/>
              <a:t>By 1904, only four states allowed women to vote</a:t>
            </a:r>
            <a:endParaRPr lang="en-US" dirty="0"/>
          </a:p>
        </p:txBody>
      </p:sp>
      <p:sp>
        <p:nvSpPr>
          <p:cNvPr id="3" name="Title 2"/>
          <p:cNvSpPr>
            <a:spLocks noGrp="1"/>
          </p:cNvSpPr>
          <p:nvPr>
            <p:ph type="title"/>
          </p:nvPr>
        </p:nvSpPr>
        <p:spPr/>
        <p:txBody>
          <a:bodyPr/>
          <a:lstStyle/>
          <a:p>
            <a:r>
              <a:rPr lang="en-US" dirty="0" smtClean="0"/>
              <a:t>Expanding the Right to Vote</a:t>
            </a:r>
            <a:endParaRPr lang="en-US" dirty="0"/>
          </a:p>
        </p:txBody>
      </p:sp>
    </p:spTree>
    <p:extLst>
      <p:ext uri="{BB962C8B-B14F-4D97-AF65-F5344CB8AC3E}">
        <p14:creationId xmlns:p14="http://schemas.microsoft.com/office/powerpoint/2010/main" val="3015058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4233333" cy="3450696"/>
          </a:xfrm>
        </p:spPr>
        <p:txBody>
          <a:bodyPr/>
          <a:lstStyle/>
          <a:p>
            <a:r>
              <a:rPr lang="en-US" sz="2800" dirty="0" smtClean="0"/>
              <a:t>17</a:t>
            </a:r>
            <a:r>
              <a:rPr lang="en-US" sz="2800" baseline="30000" dirty="0" smtClean="0"/>
              <a:t>th</a:t>
            </a:r>
            <a:r>
              <a:rPr lang="en-US" sz="2800" dirty="0" smtClean="0"/>
              <a:t> Amendment (1871)</a:t>
            </a:r>
          </a:p>
          <a:p>
            <a:r>
              <a:rPr lang="en-US" sz="2800" dirty="0" smtClean="0"/>
              <a:t>18</a:t>
            </a:r>
            <a:r>
              <a:rPr lang="en-US" sz="2800" baseline="30000" dirty="0" smtClean="0"/>
              <a:t>th</a:t>
            </a:r>
            <a:r>
              <a:rPr lang="en-US" sz="2800" dirty="0" smtClean="0"/>
              <a:t> </a:t>
            </a:r>
            <a:r>
              <a:rPr lang="en-US" sz="2800" dirty="0" smtClean="0"/>
              <a:t>Amendment (1913)</a:t>
            </a:r>
          </a:p>
          <a:p>
            <a:r>
              <a:rPr lang="en-US" sz="2800" dirty="0" smtClean="0"/>
              <a:t>19</a:t>
            </a:r>
            <a:r>
              <a:rPr lang="en-US" sz="2800" baseline="30000" dirty="0" smtClean="0"/>
              <a:t>th</a:t>
            </a:r>
            <a:r>
              <a:rPr lang="en-US" sz="2800" dirty="0" smtClean="0"/>
              <a:t> Amendment (1920)</a:t>
            </a:r>
          </a:p>
          <a:p>
            <a:r>
              <a:rPr lang="en-US" sz="2800" dirty="0" smtClean="0"/>
              <a:t>20</a:t>
            </a:r>
            <a:r>
              <a:rPr lang="en-US" sz="2800" baseline="30000" dirty="0" smtClean="0"/>
              <a:t>th</a:t>
            </a:r>
            <a:r>
              <a:rPr lang="en-US" sz="2800" dirty="0" smtClean="0"/>
              <a:t> Amendment </a:t>
            </a:r>
            <a:r>
              <a:rPr lang="en-US" sz="2800" smtClean="0"/>
              <a:t>(</a:t>
            </a:r>
            <a:r>
              <a:rPr lang="en-US" sz="2800" smtClean="0"/>
              <a:t>1933)</a:t>
            </a:r>
            <a:endParaRPr lang="en-US" sz="2800" dirty="0" smtClean="0"/>
          </a:p>
          <a:p>
            <a:r>
              <a:rPr lang="en-US" sz="2800" dirty="0" smtClean="0"/>
              <a:t>24</a:t>
            </a:r>
            <a:r>
              <a:rPr lang="en-US" sz="2800" baseline="30000" dirty="0" smtClean="0"/>
              <a:t>th</a:t>
            </a:r>
            <a:r>
              <a:rPr lang="en-US" sz="2800" dirty="0" smtClean="0"/>
              <a:t> Amendment (1964)</a:t>
            </a:r>
          </a:p>
          <a:p>
            <a:r>
              <a:rPr lang="en-US" sz="2800" dirty="0" smtClean="0"/>
              <a:t>26</a:t>
            </a:r>
            <a:r>
              <a:rPr lang="en-US" sz="2800" baseline="30000" dirty="0" smtClean="0"/>
              <a:t>th</a:t>
            </a:r>
            <a:r>
              <a:rPr lang="en-US" sz="2800" dirty="0" smtClean="0"/>
              <a:t> Amendment (1971)</a:t>
            </a:r>
          </a:p>
          <a:p>
            <a:endParaRPr lang="en-US" dirty="0"/>
          </a:p>
        </p:txBody>
      </p:sp>
      <p:sp>
        <p:nvSpPr>
          <p:cNvPr id="3" name="Title 2"/>
          <p:cNvSpPr>
            <a:spLocks noGrp="1"/>
          </p:cNvSpPr>
          <p:nvPr>
            <p:ph type="title"/>
          </p:nvPr>
        </p:nvSpPr>
        <p:spPr/>
        <p:txBody>
          <a:bodyPr/>
          <a:lstStyle/>
          <a:p>
            <a:r>
              <a:rPr lang="en-US" dirty="0" smtClean="0"/>
              <a:t>Reform</a:t>
            </a:r>
            <a:endParaRPr lang="en-US" dirty="0"/>
          </a:p>
        </p:txBody>
      </p:sp>
      <p:sp>
        <p:nvSpPr>
          <p:cNvPr id="4" name="AutoShape 2" descr="data:image/jpg;base64,/9j/4AAQSkZJRgABAQAAAQABAAD/2wBDAAkGBwgHBgkIBwgKCgkLDRYPDQwMDRsUFRAWIB0iIiAdHx8kKDQsJCYxJx8fLT0tMTU3Ojo6Iys/RD84QzQ5Ojf/2wBDAQoKCg0MDRoPDxo3JR8lNzc3Nzc3Nzc3Nzc3Nzc3Nzc3Nzc3Nzc3Nzc3Nzc3Nzc3Nzc3Nzc3Nzc3Nzc3Nzc3Nzf/wAARCABOAHUDASIAAhEBAxEB/8QAGwAAAgMBAQEAAAAAAAAAAAAABAUAAgMGAQf/xAA7EAACAQIEBAQDBQcDBQAAAAABAgMEEQASITEFE0FRFCJhcYGRoQYjMkKxFTNScpKywTSC8GKi0eHx/8QAGQEAAwEBAQAAAAAAAAAAAAAAAAECAwQF/8QAHxEAAgICAwEBAQAAAAAAAAAAAAECEQMxEiFRE0Fh/9oADAMBAAIRAxEAPwB40wUDMpNwLADbEZrjRdNCfTGijay3sMeAFgSdFOPKaZ32UkZjYqLX/THqlFaw1I1OI8qCUoDcgXIHQYpUVFPSIvOeOLMfxSMFufjiUgM2VcxbW5749eIM41uAMWZlYm5A0vpgSnq888kJhaE5VkRicwdGuAfQ6aj2wUBoyKHCIAOuKVQvIqgHG1QskcLyxoXdUJVQL5iPTCTiFRU0tq3xEk3Dtpy0YWSEG3nWwFwL6gi436Ww4xbBuhvGozM1hvrbAkrCacgG+nTAlFVeBpxS1c7yKZhDDI0ZzZDoue3c3UNpfQ9cXi4gviDTx0zCSQN4Z3sI5mG631seuo2FxfBxd0gtBNW6wRKFQFtBb+Ik2H1OA6eoapRi8RhkRzG6Fr2I7HqDvjFuJx1lOkdRFNTwVA5CzEhjFOrEENbY5gLHYkYEqKovSQwVgKSmdqepCErmfKSLHoGOUj3AxXB0TyG7Jtlue/rivh2VSxIAt2xrRQNT00MVVKHeOJc7sfxEAC/zwPxDi0cYHLiMikeRl/N0uR0W/wA7G3S8pN9Io0SIKgtfXXEwDLU1qCPkwtIGQMzMuU3JOlrYmKUGS2jsBbU3IPfCni1ZU0k1NIFjak5oiYZrMrOcoe+1rkD4k+mGEudPKNyMB8Uo/HcPmpZDl5qFQRup6H4Gx+GGpd9jaAi1U0tTwyeoWKSVOfFUwpqwzWKlWuNPKD3BG2KLxKeShlMkUclfEXhmiByq5QZjYm+hBBH82A1r2raPh/EIInmqqV7VcMK5nRWFnFvcBh3y4Ol4bNUxNXUbqkzTLPGtQpUMAgUq43AIv67YqvRX4SpC0FPR8ThQpSowM8YUC0bC2a3TKSDYdM2BBHW0slRRxVLLU0yCSiZlDLNELgI/sTluLHUHDdZmq+GyvXQ8tpYmXkKwk0sb9r3+GnbXHN01XVzSRLUNLBLTNkWdjCkbR6aEZmJJt+XtcepFdCb7DuEVcnGK8VyO8TRqRKjHeNwrILbaa6974fyxx1cLJLYpKpVlbqp0OnthJK9BJypaGN5ZqSIxo0COA+miE7Fb62N9emBfBU3EecJ+DQLVBv3zkmx65nBvfX9PWyaTdgrqicibh1Lw6Wrjlmp/Cxx1SKmZlKaqxXcgEm9vT1xrTwy5Go6mJ0pGqFq6SqzANEM4bKQdQ1yQPRrHY4uKeOiJiFTSUyv+IBGZiOxZmJPt110xgxkqgGC1lXlNo2yFQf8AqYi19zp2v3wWFA8cLJxqroZZaZaOoAqhEym4YEA+bNp+FWJI6nY4Jq46GrrpeZO9TTyKOdAqZ1ZhYA6LcWsOvbBA4bOvNeno6aF5CAxlOY20JNxfUm39I3xrJw6pkaAy1DoEFgkQP4rnW5vfSwF+18DmhpAU+aDhLxx08+jZs1TISbamwJbNoNB112xWmmrKh/vKqjhuoCofMUsPcAka3+GCaqioB/r5+ZJ+Ec6Yk97WuP0wSI6IUqxQ0JeNyublxZbjfUm1x6euEmmDVC6nZqhea0lUb+UGNfKbdRdff/1sJh0JWYXIYG+zEaYmFaCmGyseZik9RJCFMdOZnJ2DKAPcnF5CI3zHqNsSoRHiGYlQCDdWKn2uMREtgyzVQkZp0poC3mYSSFzoNNrC1/8AOFlfVSquSGpnqZGGYiGNQhBNuxNt9ifrgiH9j8y0IjmkDXKkGXUe98bftJjOYoaeSZ8wW6Fe1+p0A21xpf8ACQBVVY5nThtQ5YEPJUSFc1xqcp1tuNB/4wWaatkp4z4WCnbKOYqDM++w+Z698aSy1iqhnakpLtf7xy1x26YzlkE3kauV1ZhmSGDOoHv5rfHBdhQCtRRZVp3krxGCfu0UBhr+YEFrm240N/hjWlmo5lQViOM34/ETHzkWNwpOo1PTpjyOXhMeaJYGlYa5JHXfp5Cw3v0GLtxIwsi08MNKtgygpqw7WOTpbvbDdNdCQQtVRU5MVJSOz3uFhp7X31vYDodb4sJq6W2SkjT1lmJsL9lB/XAU3EKgupllZFN7jLlJ+YOgsfzdR3xQQVE6iWaR+UfMS0wyrY+uffEcfR2FSVD5sk3EY9TcCniGa19hqxO41tioEczB0p66djraYlAP6iB9PbGMcFHTxBDVRl0zEmJS2S+vcqLfy4rNUpLlAWecC1wZLW16qmvTth0Fmih6d8kUdHSE6gO4BI9hb1640adplUeInY7Hw0JA97tf9cBtXRpLlihp43Wy5ilzrpbUg/Tr64rUVtQzAvMxDEXMkgjFtL/wHbX/ADhqIrGlHcRlSkygMbGZwzN66E4mEq1ksChfEZFIuAVZuvfJ/k4mE4gmdFWRx1EQSZVJG1wCRjkeLnjtEctP9/TkG5ViG9AVJsf+aY7bKj6kDMBc4xaOOU2I+OFjyyjoqUEz5rT8cq6WdjU08isbZubHnHXbYdcMI/tFRyCWSVo4xpDZMy6D0FgNRc98P+JcOpZJeUUYvuSGzG++wDW+XXCmp4NTzNkMK6XID2AK9LC4/tx0rJGW4mLi1pjDh6PWRwzRStNGw1zOrubEkG4sfrhlNTTWImjeQMNFYFgoGnUGx/3Y5eCln4fyhTuFDGyJIbX9AWy/S+HlPx2sp2XPTy8m586sbae4tr74Gsb0Cc0aLFJUsUiZgrtY21At/X9QNsXyRwvkygyZNEBAuCDe6i1ht+Uk9MFR/aXh9ZGhqURhfTmx3sdt9QOuClhoOKxNHDK6pIuUcmS6gfy7Yhw/Uw5+oUSScly8oWMhri33ZIte5HkJwNUpMueUoGYNnS4y3/3sBrc/xHbD6r+z8oW9FURkgglSvLzW3By6a98KK6iraFWZ4HYndo1B6bBlynW1uuJ4spSQHy5JIy7kSqFspzEjbXVgwGttcwH6CLS85WQDxF2IDCO5II6Wz9h2wWOD1k7c97IgUFWcG9uo1s3Tf2xPC1yrlRpA7Zmd4bjMdO+U/Ek9cFNKwsotJUxxqjJZVOl2sg9SCSLX9Om2uKpAFVMtSD5h+4BkJA75ABr6jFpuHSKDLMkKXtmMsltQRubE/wDdgmSqKrpUMQoNxTw6H4m4HXrhX4MlNQRBCX5gYnX7tY7+wtf54mBPFTTKrUlNJN/FnqXW3b8AIxMFMLOksDYXBJGKZcnX4Ys17kDQ23xg3lf3GOY2FnGQxl5QkJV0sVG4HcXJ9fy/HA8bRSQ3VwMoCgggW20sMt9u2Dqmpn8QVhSMsCoJcke3T1/XCiUKWFOpkEtw5YORuddbnew6dMbp9GbRZHC1siK4TQAqpy9CNRdTf5/HTFKqJeYKjmZSDrzFIz66nzZfTUEnGpyQyxREuGcE5QbhgBexOlvkcFS1ho4Ingp6eHmqMpVLna+u1vrirJBjStUZGCu2Y3/d5hba92B/uxrJwkCIGokK5Ro17FfXc48qKupWh8Y8z5VFlsd7kbgAf3H44CkVjG1QTmCLm17b7G/64adBVh1HWGCqWnpK6paNAS5aRnN++t7AYd09ZPPMYTNDLKmpjbysPXTp645Xh6+KBaACyNZ85/FfQ75vXtguSmOePnzNzorCOWNbMF7XJPz6Y2hkWmZShejtI6oGyVVM4v7EYvPQ0tUp5NQ8LEW1H/w/XHL0HG5JJno2UyZCVLtYXI/5v9MPeFcQWYiCVCTkDg9LHb29tffG6jGWjF8oiut+y9cjZoWjmRBZCpyva3Xa/wDVgCooWpSstaEpmJsS+7E+tgSficdmshjmEWuuxB/XGnNupzAEbHESweFxzNbOIagpnC8w1Uthpy4yAPmP8nbEx17UVLKc3KA9jbExj85emn0if//Z">
            <a:hlinkClick r:id="rId2"/>
          </p:cNvPr>
          <p:cNvSpPr>
            <a:spLocks noChangeAspect="1" noChangeArrowheads="1"/>
          </p:cNvSpPr>
          <p:nvPr/>
        </p:nvSpPr>
        <p:spPr bwMode="auto">
          <a:xfrm>
            <a:off x="79375" y="-350838"/>
            <a:ext cx="1114425" cy="74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BOAHUDASIAAhEBAxEB/8QAGwAAAgMBAQEAAAAAAAAAAAAABAUAAgMGAQf/xAA7EAACAQIEBAQDBQcDBQAAAAABAgMEEQASITEFE0FRFCJhcYGRoQYjMkKxFTNScpKywTSC8GKi0eHx/8QAGQEAAwEBAQAAAAAAAAAAAAAAAAECAwQF/8QAHxEAAgICAwEBAQAAAAAAAAAAAAECEQMxEiFRE0Fh/9oADAMBAAIRAxEAPwB40wUDMpNwLADbEZrjRdNCfTGijay3sMeAFgSdFOPKaZ32UkZjYqLX/THqlFaw1I1OI8qCUoDcgXIHQYpUVFPSIvOeOLMfxSMFufjiUgM2VcxbW5749eIM41uAMWZlYm5A0vpgSnq888kJhaE5VkRicwdGuAfQ6aj2wUBoyKHCIAOuKVQvIqgHG1QskcLyxoXdUJVQL5iPTCTiFRU0tq3xEk3Dtpy0YWSEG3nWwFwL6gi436Ww4xbBuhvGozM1hvrbAkrCacgG+nTAlFVeBpxS1c7yKZhDDI0ZzZDoue3c3UNpfQ9cXi4gviDTx0zCSQN4Z3sI5mG631seuo2FxfBxd0gtBNW6wRKFQFtBb+Ik2H1OA6eoapRi8RhkRzG6Fr2I7HqDvjFuJx1lOkdRFNTwVA5CzEhjFOrEENbY5gLHYkYEqKovSQwVgKSmdqepCErmfKSLHoGOUj3AxXB0TyG7Jtlue/rivh2VSxIAt2xrRQNT00MVVKHeOJc7sfxEAC/zwPxDi0cYHLiMikeRl/N0uR0W/wA7G3S8pN9Io0SIKgtfXXEwDLU1qCPkwtIGQMzMuU3JOlrYmKUGS2jsBbU3IPfCni1ZU0k1NIFjak5oiYZrMrOcoe+1rkD4k+mGEudPKNyMB8Uo/HcPmpZDl5qFQRup6H4Gx+GGpd9jaAi1U0tTwyeoWKSVOfFUwpqwzWKlWuNPKD3BG2KLxKeShlMkUclfEXhmiByq5QZjYm+hBBH82A1r2raPh/EIInmqqV7VcMK5nRWFnFvcBh3y4Ol4bNUxNXUbqkzTLPGtQpUMAgUq43AIv67YqvRX4SpC0FPR8ThQpSowM8YUC0bC2a3TKSDYdM2BBHW0slRRxVLLU0yCSiZlDLNELgI/sTluLHUHDdZmq+GyvXQ8tpYmXkKwk0sb9r3+GnbXHN01XVzSRLUNLBLTNkWdjCkbR6aEZmJJt+XtcepFdCb7DuEVcnGK8VyO8TRqRKjHeNwrILbaa6974fyxx1cLJLYpKpVlbqp0OnthJK9BJypaGN5ZqSIxo0COA+miE7Fb62N9emBfBU3EecJ+DQLVBv3zkmx65nBvfX9PWyaTdgrqicibh1Lw6Wrjlmp/Cxx1SKmZlKaqxXcgEm9vT1xrTwy5Go6mJ0pGqFq6SqzANEM4bKQdQ1yQPRrHY4uKeOiJiFTSUyv+IBGZiOxZmJPt110xgxkqgGC1lXlNo2yFQf8AqYi19zp2v3wWFA8cLJxqroZZaZaOoAqhEym4YEA+bNp+FWJI6nY4Jq46GrrpeZO9TTyKOdAqZ1ZhYA6LcWsOvbBA4bOvNeno6aF5CAxlOY20JNxfUm39I3xrJw6pkaAy1DoEFgkQP4rnW5vfSwF+18DmhpAU+aDhLxx08+jZs1TISbamwJbNoNB112xWmmrKh/vKqjhuoCofMUsPcAka3+GCaqioB/r5+ZJ+Ec6Yk97WuP0wSI6IUqxQ0JeNyublxZbjfUm1x6euEmmDVC6nZqhea0lUb+UGNfKbdRdff/1sJh0JWYXIYG+zEaYmFaCmGyseZik9RJCFMdOZnJ2DKAPcnF5CI3zHqNsSoRHiGYlQCDdWKn2uMREtgyzVQkZp0poC3mYSSFzoNNrC1/8AOFlfVSquSGpnqZGGYiGNQhBNuxNt9ifrgiH9j8y0IjmkDXKkGXUe98bftJjOYoaeSZ8wW6Fe1+p0A21xpf8ACQBVVY5nThtQ5YEPJUSFc1xqcp1tuNB/4wWaatkp4z4WCnbKOYqDM++w+Z698aSy1iqhnakpLtf7xy1x26YzlkE3kauV1ZhmSGDOoHv5rfHBdhQCtRRZVp3krxGCfu0UBhr+YEFrm240N/hjWlmo5lQViOM34/ETHzkWNwpOo1PTpjyOXhMeaJYGlYa5JHXfp5Cw3v0GLtxIwsi08MNKtgygpqw7WOTpbvbDdNdCQQtVRU5MVJSOz3uFhp7X31vYDodb4sJq6W2SkjT1lmJsL9lB/XAU3EKgupllZFN7jLlJ+YOgsfzdR3xQQVE6iWaR+UfMS0wyrY+uffEcfR2FSVD5sk3EY9TcCniGa19hqxO41tioEczB0p66djraYlAP6iB9PbGMcFHTxBDVRl0zEmJS2S+vcqLfy4rNUpLlAWecC1wZLW16qmvTth0Fmih6d8kUdHSE6gO4BI9hb1640adplUeInY7Hw0JA97tf9cBtXRpLlihp43Wy5ilzrpbUg/Tr64rUVtQzAvMxDEXMkgjFtL/wHbX/ADhqIrGlHcRlSkygMbGZwzN66E4mEq1ksChfEZFIuAVZuvfJ/k4mE4gmdFWRx1EQSZVJG1wCRjkeLnjtEctP9/TkG5ViG9AVJsf+aY7bKj6kDMBc4xaOOU2I+OFjyyjoqUEz5rT8cq6WdjU08isbZubHnHXbYdcMI/tFRyCWSVo4xpDZMy6D0FgNRc98P+JcOpZJeUUYvuSGzG++wDW+XXCmp4NTzNkMK6XID2AK9LC4/tx0rJGW4mLi1pjDh6PWRwzRStNGw1zOrubEkG4sfrhlNTTWImjeQMNFYFgoGnUGx/3Y5eCln4fyhTuFDGyJIbX9AWy/S+HlPx2sp2XPTy8m586sbae4tr74Gsb0Cc0aLFJUsUiZgrtY21At/X9QNsXyRwvkygyZNEBAuCDe6i1ht+Uk9MFR/aXh9ZGhqURhfTmx3sdt9QOuClhoOKxNHDK6pIuUcmS6gfy7Yhw/Uw5+oUSScly8oWMhri33ZIte5HkJwNUpMueUoGYNnS4y3/3sBrc/xHbD6r+z8oW9FURkgglSvLzW3By6a98KK6iraFWZ4HYndo1B6bBlynW1uuJ4spSQHy5JIy7kSqFspzEjbXVgwGttcwH6CLS85WQDxF2IDCO5II6Wz9h2wWOD1k7c97IgUFWcG9uo1s3Tf2xPC1yrlRpA7Zmd4bjMdO+U/Ek9cFNKwsotJUxxqjJZVOl2sg9SCSLX9Om2uKpAFVMtSD5h+4BkJA75ABr6jFpuHSKDLMkKXtmMsltQRubE/wDdgmSqKrpUMQoNxTw6H4m4HXrhX4MlNQRBCX5gYnX7tY7+wtf54mBPFTTKrUlNJN/FnqXW3b8AIxMFMLOksDYXBJGKZcnX4Ys17kDQ23xg3lf3GOY2FnGQxl5QkJV0sVG4HcXJ9fy/HA8bRSQ3VwMoCgggW20sMt9u2Dqmpn8QVhSMsCoJcke3T1/XCiUKWFOpkEtw5YORuddbnew6dMbp9GbRZHC1siK4TQAqpy9CNRdTf5/HTFKqJeYKjmZSDrzFIz66nzZfTUEnGpyQyxREuGcE5QbhgBexOlvkcFS1ho4Ingp6eHmqMpVLna+u1vrirJBjStUZGCu2Y3/d5hba92B/uxrJwkCIGokK5Ro17FfXc48qKupWh8Y8z5VFlsd7kbgAf3H44CkVjG1QTmCLm17b7G/64adBVh1HWGCqWnpK6paNAS5aRnN++t7AYd09ZPPMYTNDLKmpjbysPXTp645Xh6+KBaACyNZ85/FfQ75vXtguSmOePnzNzorCOWNbMF7XJPz6Y2hkWmZShejtI6oGyVVM4v7EYvPQ0tUp5NQ8LEW1H/w/XHL0HG5JJno2UyZCVLtYXI/5v9MPeFcQWYiCVCTkDg9LHb29tffG6jGWjF8oiut+y9cjZoWjmRBZCpyva3Xa/wDVgCooWpSstaEpmJsS+7E+tgSficdmshjmEWuuxB/XGnNupzAEbHESweFxzNbOIagpnC8w1Uthpy4yAPmP8nbEx17UVLKc3KA9jbExj85emn0if//Z">
            <a:hlinkClick r:id="rId2"/>
          </p:cNvPr>
          <p:cNvSpPr>
            <a:spLocks noChangeAspect="1" noChangeArrowheads="1"/>
          </p:cNvSpPr>
          <p:nvPr/>
        </p:nvSpPr>
        <p:spPr bwMode="auto">
          <a:xfrm>
            <a:off x="231775" y="-198438"/>
            <a:ext cx="1114425" cy="74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princetonol.com/groups/iad/links/constit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416380"/>
            <a:ext cx="3371850" cy="223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167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3073929"/>
            <a:ext cx="5452533" cy="3450696"/>
          </a:xfrm>
        </p:spPr>
        <p:txBody>
          <a:bodyPr>
            <a:normAutofit lnSpcReduction="10000"/>
          </a:bodyPr>
          <a:lstStyle/>
          <a:p>
            <a:r>
              <a:rPr lang="en-US" sz="4000" dirty="0" smtClean="0"/>
              <a:t>1964 Civil Rights Act</a:t>
            </a:r>
          </a:p>
          <a:p>
            <a:r>
              <a:rPr lang="en-US" sz="4000" dirty="0" smtClean="0"/>
              <a:t>1965 Voting Rights Act</a:t>
            </a:r>
          </a:p>
          <a:p>
            <a:r>
              <a:rPr lang="en-US" sz="4000" dirty="0" smtClean="0"/>
              <a:t>1993 “Motor Voter” </a:t>
            </a:r>
            <a:r>
              <a:rPr lang="en-US" sz="4000" dirty="0" smtClean="0"/>
              <a:t>bill</a:t>
            </a:r>
          </a:p>
          <a:p>
            <a:r>
              <a:rPr lang="en-US" sz="4000" dirty="0" smtClean="0"/>
              <a:t>2002 “Help America Vote” Act</a:t>
            </a:r>
            <a:endParaRPr lang="en-US" sz="4000" dirty="0"/>
          </a:p>
        </p:txBody>
      </p:sp>
      <p:sp>
        <p:nvSpPr>
          <p:cNvPr id="3" name="Title 2"/>
          <p:cNvSpPr>
            <a:spLocks noGrp="1"/>
          </p:cNvSpPr>
          <p:nvPr>
            <p:ph type="title"/>
          </p:nvPr>
        </p:nvSpPr>
        <p:spPr/>
        <p:txBody>
          <a:bodyPr/>
          <a:lstStyle/>
          <a:p>
            <a:r>
              <a:rPr lang="en-US" dirty="0" smtClean="0"/>
              <a:t>Reform</a:t>
            </a:r>
            <a:endParaRPr lang="en-US" dirty="0"/>
          </a:p>
        </p:txBody>
      </p:sp>
      <p:pic>
        <p:nvPicPr>
          <p:cNvPr id="3074" name="Picture 2" descr="http://www.kids-iq-tests.com/presidents/Lyndon-B-John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038600"/>
            <a:ext cx="2057400" cy="26305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alkbx.com/wp-content/uploads/2007/12/billclintonpresid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1828800" cy="25725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upload.wikimedia.org/wikipedia/commons/thumb/c/ca/BUSHPC2.jpg/280px-BUSHPC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617" y="1027112"/>
            <a:ext cx="3042783" cy="22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48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Jail – between 4.5 and 5 million disenfranchised</a:t>
            </a:r>
          </a:p>
          <a:p>
            <a:r>
              <a:rPr lang="en-US" sz="3200" dirty="0" smtClean="0"/>
              <a:t>Mental institutions</a:t>
            </a:r>
          </a:p>
          <a:p>
            <a:r>
              <a:rPr lang="en-US" sz="3200" dirty="0" smtClean="0"/>
              <a:t>Minority vote suppression</a:t>
            </a:r>
          </a:p>
          <a:p>
            <a:r>
              <a:rPr lang="en-US" sz="3200" dirty="0" smtClean="0"/>
              <a:t>Low-income disenfranchisement</a:t>
            </a:r>
          </a:p>
          <a:p>
            <a:r>
              <a:rPr lang="en-US" sz="3200" dirty="0" smtClean="0"/>
              <a:t>Skills and literacy deficits</a:t>
            </a:r>
            <a:endParaRPr lang="en-US" sz="3200" dirty="0"/>
          </a:p>
        </p:txBody>
      </p:sp>
      <p:sp>
        <p:nvSpPr>
          <p:cNvPr id="3" name="Title 2"/>
          <p:cNvSpPr>
            <a:spLocks noGrp="1"/>
          </p:cNvSpPr>
          <p:nvPr>
            <p:ph type="title"/>
          </p:nvPr>
        </p:nvSpPr>
        <p:spPr/>
        <p:txBody>
          <a:bodyPr/>
          <a:lstStyle/>
          <a:p>
            <a:r>
              <a:rPr lang="en-US" dirty="0" smtClean="0"/>
              <a:t>Legal Limits</a:t>
            </a:r>
            <a:endParaRPr lang="en-US" dirty="0"/>
          </a:p>
        </p:txBody>
      </p:sp>
      <p:pic>
        <p:nvPicPr>
          <p:cNvPr id="4098" name="Picture 2" descr="File:Flag of Kentucky.sv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2438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le:Flag of Virginia.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599" y="3276600"/>
            <a:ext cx="2066097" cy="136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866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94202"/>
            <a:ext cx="6096000" cy="3450696"/>
          </a:xfrm>
        </p:spPr>
        <p:txBody>
          <a:bodyPr/>
          <a:lstStyle/>
          <a:p>
            <a:r>
              <a:rPr lang="en-US" dirty="0" smtClean="0"/>
              <a:t>1996 </a:t>
            </a:r>
            <a:r>
              <a:rPr lang="en-US" dirty="0"/>
              <a:t>p</a:t>
            </a:r>
            <a:r>
              <a:rPr lang="en-US" dirty="0" smtClean="0"/>
              <a:t>residential election, 51.7% of eligible voters did not!</a:t>
            </a:r>
          </a:p>
          <a:p>
            <a:r>
              <a:rPr lang="en-US" dirty="0" smtClean="0"/>
              <a:t>2000 54.2% </a:t>
            </a:r>
            <a:r>
              <a:rPr lang="en-US" dirty="0" smtClean="0"/>
              <a:t>turnout</a:t>
            </a:r>
            <a:endParaRPr lang="en-US" dirty="0" smtClean="0"/>
          </a:p>
          <a:p>
            <a:r>
              <a:rPr lang="en-US" dirty="0" smtClean="0"/>
              <a:t>2004 turnout 60.3%</a:t>
            </a:r>
          </a:p>
          <a:p>
            <a:r>
              <a:rPr lang="en-US" dirty="0" smtClean="0"/>
              <a:t>Non-presidential elections turnout usually 30 – 40%</a:t>
            </a:r>
          </a:p>
          <a:p>
            <a:r>
              <a:rPr lang="en-US" dirty="0" smtClean="0"/>
              <a:t>Primaries, 2004 and 2006: turnout averaged 15% of VAP</a:t>
            </a:r>
            <a:endParaRPr lang="en-US" dirty="0"/>
          </a:p>
        </p:txBody>
      </p:sp>
      <p:sp>
        <p:nvSpPr>
          <p:cNvPr id="3" name="Title 2"/>
          <p:cNvSpPr>
            <a:spLocks noGrp="1"/>
          </p:cNvSpPr>
          <p:nvPr>
            <p:ph type="title"/>
          </p:nvPr>
        </p:nvSpPr>
        <p:spPr/>
        <p:txBody>
          <a:bodyPr/>
          <a:lstStyle/>
          <a:p>
            <a:r>
              <a:rPr lang="en-US" dirty="0" smtClean="0"/>
              <a:t>Ups and Downs of Voter Turnout</a:t>
            </a:r>
            <a:endParaRPr lang="en-US" dirty="0"/>
          </a:p>
        </p:txBody>
      </p:sp>
      <p:pic>
        <p:nvPicPr>
          <p:cNvPr id="5122" name="Picture 2" descr="http://images.usatoday.com/news/_photos/2004/11/17/early-voting-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19400"/>
            <a:ext cx="24003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410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50" y="2438400"/>
            <a:ext cx="6553200" cy="3450696"/>
          </a:xfrm>
        </p:spPr>
        <p:txBody>
          <a:bodyPr>
            <a:normAutofit lnSpcReduction="10000"/>
          </a:bodyPr>
          <a:lstStyle/>
          <a:p>
            <a:r>
              <a:rPr lang="en-US" dirty="0" smtClean="0"/>
              <a:t>After 1800: Development of the party system raises turnout </a:t>
            </a:r>
          </a:p>
          <a:p>
            <a:r>
              <a:rPr lang="en-US" dirty="0" smtClean="0"/>
              <a:t>Corruption and fraud increase, too</a:t>
            </a:r>
          </a:p>
          <a:p>
            <a:r>
              <a:rPr lang="en-US" dirty="0" smtClean="0"/>
              <a:t>Poll taxes enacted to pay for election costs</a:t>
            </a:r>
          </a:p>
          <a:p>
            <a:r>
              <a:rPr lang="en-US" dirty="0" smtClean="0"/>
              <a:t>Literacy tests and taxes used to prevent Blacks and poor Whites from voting</a:t>
            </a:r>
          </a:p>
          <a:p>
            <a:r>
              <a:rPr lang="en-US" dirty="0" smtClean="0"/>
              <a:t>Decrease in competition after 1865 reduces turnout</a:t>
            </a:r>
          </a:p>
          <a:p>
            <a:r>
              <a:rPr lang="en-US" dirty="0" smtClean="0"/>
              <a:t>Districting used to create “safe seats”</a:t>
            </a:r>
            <a:endParaRPr lang="en-US" dirty="0"/>
          </a:p>
        </p:txBody>
      </p:sp>
      <p:sp>
        <p:nvSpPr>
          <p:cNvPr id="3" name="Title 2"/>
          <p:cNvSpPr>
            <a:spLocks noGrp="1"/>
          </p:cNvSpPr>
          <p:nvPr>
            <p:ph type="title"/>
          </p:nvPr>
        </p:nvSpPr>
        <p:spPr/>
        <p:txBody>
          <a:bodyPr/>
          <a:lstStyle/>
          <a:p>
            <a:r>
              <a:rPr lang="en-US" dirty="0" smtClean="0"/>
              <a:t>19</a:t>
            </a:r>
            <a:r>
              <a:rPr lang="en-US" baseline="30000" dirty="0" smtClean="0"/>
              <a:t>th</a:t>
            </a:r>
            <a:r>
              <a:rPr lang="en-US" dirty="0" smtClean="0"/>
              <a:t> Century Turnout</a:t>
            </a:r>
            <a:endParaRPr lang="en-US" dirty="0"/>
          </a:p>
        </p:txBody>
      </p:sp>
      <p:pic>
        <p:nvPicPr>
          <p:cNvPr id="7170" name="Picture 2" descr="File:VII. Rows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371600"/>
            <a:ext cx="215455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386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149</TotalTime>
  <Words>432</Words>
  <Application>Microsoft Office PowerPoint</Application>
  <PresentationFormat>On-screen Show (4:3)</PresentationFormat>
  <Paragraphs>67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Waveform</vt:lpstr>
      <vt:lpstr>Popular Base of American Electoral Politics: Suffrage and Turnout</vt:lpstr>
      <vt:lpstr>Copyright Notice</vt:lpstr>
      <vt:lpstr>Suffrage in American Elections</vt:lpstr>
      <vt:lpstr>Expanding the Right to Vote</vt:lpstr>
      <vt:lpstr>Reform</vt:lpstr>
      <vt:lpstr>Reform</vt:lpstr>
      <vt:lpstr>Legal Limits</vt:lpstr>
      <vt:lpstr>Ups and Downs of Voter Turnout</vt:lpstr>
      <vt:lpstr>19th Century Turnout</vt:lpstr>
      <vt:lpstr>Contemporary Trends</vt:lpstr>
      <vt:lpstr>Influences in Voting</vt:lpstr>
      <vt:lpstr>Why People Choose to Vote</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Stobbs</dc:creator>
  <cp:lastModifiedBy>Henry Stobbs</cp:lastModifiedBy>
  <cp:revision>12</cp:revision>
  <dcterms:created xsi:type="dcterms:W3CDTF">2011-04-25T11:56:28Z</dcterms:created>
  <dcterms:modified xsi:type="dcterms:W3CDTF">2011-04-26T13:00:07Z</dcterms:modified>
</cp:coreProperties>
</file>