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3D0A-0B45-455D-BB6B-BE0F5954584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DF1F-E3C5-4C5F-A94C-90871108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3D0A-0B45-455D-BB6B-BE0F5954584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DF1F-E3C5-4C5F-A94C-90871108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3D0A-0B45-455D-BB6B-BE0F5954584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DF1F-E3C5-4C5F-A94C-90871108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3D0A-0B45-455D-BB6B-BE0F5954584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DF1F-E3C5-4C5F-A94C-90871108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3D0A-0B45-455D-BB6B-BE0F5954584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DF1F-E3C5-4C5F-A94C-90871108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3D0A-0B45-455D-BB6B-BE0F5954584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DF1F-E3C5-4C5F-A94C-90871108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3D0A-0B45-455D-BB6B-BE0F5954584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DF1F-E3C5-4C5F-A94C-90871108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3D0A-0B45-455D-BB6B-BE0F5954584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DF1F-E3C5-4C5F-A94C-90871108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3D0A-0B45-455D-BB6B-BE0F5954584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DF1F-E3C5-4C5F-A94C-90871108B4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3D0A-0B45-455D-BB6B-BE0F5954584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DF1F-E3C5-4C5F-A94C-90871108B4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3D0A-0B45-455D-BB6B-BE0F5954584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33DF1F-E3C5-4C5F-A94C-90871108B4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C33DF1F-E3C5-4C5F-A94C-90871108B4A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58E3D0A-0B45-455D-BB6B-BE0F59545843}" type="datetimeFigureOut">
              <a:rPr lang="en-US" smtClean="0"/>
              <a:t>4/11/2011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Elections and Democracy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Based upon </a:t>
            </a:r>
            <a:r>
              <a:rPr lang="en-US" i="1" dirty="0" smtClean="0"/>
              <a:t>Is This Any Way to Run a Democratic Election? </a:t>
            </a:r>
            <a:r>
              <a:rPr lang="en-US" dirty="0" smtClean="0"/>
              <a:t>By Stephen J. Wayne, 2007 CQ Press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free press versus an informed electorate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public cannot assess candidates without necessary information</a:t>
            </a:r>
          </a:p>
          <a:p>
            <a:r>
              <a:rPr lang="en-US" dirty="0" smtClean="0"/>
              <a:t>Problem: most providers of information are stakeholders, which affects the information they provide</a:t>
            </a:r>
          </a:p>
          <a:p>
            <a:r>
              <a:rPr lang="en-US" dirty="0" smtClean="0"/>
              <a:t>The resolution of this problem rests on the foundation of a free press</a:t>
            </a:r>
          </a:p>
          <a:p>
            <a:pPr lvl="1"/>
            <a:r>
              <a:rPr lang="en-US" dirty="0" smtClean="0"/>
              <a:t>Necessarily unfettered</a:t>
            </a:r>
          </a:p>
          <a:p>
            <a:pPr lvl="1"/>
            <a:r>
              <a:rPr lang="en-US" dirty="0" smtClean="0"/>
              <a:t>Not necessarily neutral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representative democracy?</a:t>
            </a:r>
          </a:p>
          <a:p>
            <a:r>
              <a:rPr lang="en-US" dirty="0" smtClean="0"/>
              <a:t>How can we provide citizens with equal opportunities to influence the shape of government without restricting their freedom to pursue self interests and to use their resources?</a:t>
            </a:r>
          </a:p>
          <a:p>
            <a:r>
              <a:rPr lang="en-US" dirty="0" smtClean="0"/>
              <a:t>How can we provide electoral mechanisms that are, simultaneously,</a:t>
            </a:r>
          </a:p>
          <a:p>
            <a:pPr lvl="1"/>
            <a:r>
              <a:rPr lang="en-US" dirty="0" smtClean="0"/>
              <a:t>Efficient?</a:t>
            </a:r>
          </a:p>
          <a:p>
            <a:pPr lvl="1"/>
            <a:r>
              <a:rPr lang="en-US" dirty="0" smtClean="0"/>
              <a:t>Representative?</a:t>
            </a:r>
          </a:p>
          <a:p>
            <a:pPr lvl="1"/>
            <a:r>
              <a:rPr lang="en-US" dirty="0" smtClean="0"/>
              <a:t>Effective?</a:t>
            </a:r>
          </a:p>
          <a:p>
            <a:pPr lvl="1"/>
            <a:r>
              <a:rPr lang="en-US" dirty="0" smtClean="0"/>
              <a:t>Accountable?</a:t>
            </a:r>
          </a:p>
          <a:p>
            <a:pPr lvl="1"/>
            <a:r>
              <a:rPr lang="en-US" dirty="0" smtClean="0"/>
              <a:t>Dynamic?</a:t>
            </a:r>
          </a:p>
          <a:p>
            <a:pPr lvl="1"/>
            <a:r>
              <a:rPr lang="en-US" dirty="0" smtClean="0"/>
              <a:t>Deliberative?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0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Dilemmas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Universal suffrage versus non-voting</a:t>
            </a:r>
          </a:p>
          <a:p>
            <a:r>
              <a:rPr lang="en-US" dirty="0" smtClean="0"/>
              <a:t>Many choices of candidates versus few good choices</a:t>
            </a:r>
          </a:p>
          <a:p>
            <a:r>
              <a:rPr lang="en-US" dirty="0" smtClean="0"/>
              <a:t>Equal counting off all votes versus lack of equal benefit </a:t>
            </a:r>
          </a:p>
          <a:p>
            <a:r>
              <a:rPr lang="en-US" dirty="0" smtClean="0"/>
              <a:t>Free press versus biased and irresponsible press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nearly universal must suffrage be for the popular will to be heard?</a:t>
            </a:r>
          </a:p>
          <a:p>
            <a:r>
              <a:rPr lang="en-US" dirty="0" smtClean="0"/>
              <a:t>Can elections be structured to reflect simultaneously both majority and minority views?</a:t>
            </a:r>
          </a:p>
          <a:p>
            <a:r>
              <a:rPr lang="en-US" dirty="0" smtClean="0"/>
              <a:t>What current electoral issues pit individual liberty against political equality?</a:t>
            </a:r>
          </a:p>
          <a:p>
            <a:r>
              <a:rPr lang="en-US" dirty="0" smtClean="0"/>
              <a:t>To what extent is the democratic goal of an informed electorate that makes enlightened judgments on election day realistic, and to what extent is it even necessary?</a:t>
            </a:r>
          </a:p>
          <a:p>
            <a:r>
              <a:rPr lang="en-US" dirty="0" smtClean="0"/>
              <a:t>Can the news media serve simultaneously the informational needs of the electorate and the profit motive of media owners?</a:t>
            </a:r>
          </a:p>
          <a:p>
            <a:r>
              <a:rPr lang="en-US" dirty="0" smtClean="0"/>
              <a:t>What are the most serious electoral problems today that threaten the democratic character of the political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good are elections?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Elections </a:t>
            </a:r>
            <a:r>
              <a:rPr lang="en-US" dirty="0" smtClean="0"/>
              <a:t>tie citizens to their government</a:t>
            </a:r>
          </a:p>
          <a:p>
            <a:r>
              <a:rPr lang="en-US" dirty="0" smtClean="0"/>
              <a:t>Elections are a means by which the public can hold these officials accountable for their </a:t>
            </a:r>
            <a:r>
              <a:rPr lang="en-US" dirty="0" smtClean="0"/>
              <a:t>actions</a:t>
            </a:r>
          </a:p>
          <a:p>
            <a:r>
              <a:rPr lang="en-US" dirty="0" smtClean="0"/>
              <a:t>Elections keep </a:t>
            </a:r>
            <a:r>
              <a:rPr lang="en-US" smtClean="0"/>
              <a:t>officials responsive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6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Voters need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informs judgment</a:t>
            </a:r>
          </a:p>
          <a:p>
            <a:r>
              <a:rPr lang="en-US" dirty="0" smtClean="0"/>
              <a:t>A free press facilitates the acquisition of information</a:t>
            </a:r>
          </a:p>
          <a:p>
            <a:r>
              <a:rPr lang="en-US" dirty="0" smtClean="0"/>
              <a:t>Sound judgment is critical because elections confer legitimacy on government and what it does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7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democratic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620000" cy="4191000"/>
          </a:xfrm>
        </p:spPr>
        <p:txBody>
          <a:bodyPr/>
          <a:lstStyle/>
          <a:p>
            <a:r>
              <a:rPr lang="en-US" dirty="0" smtClean="0"/>
              <a:t>Political equality</a:t>
            </a:r>
          </a:p>
          <a:p>
            <a:r>
              <a:rPr lang="en-US" dirty="0" smtClean="0"/>
              <a:t>Universal suffrage</a:t>
            </a:r>
          </a:p>
          <a:p>
            <a:r>
              <a:rPr lang="en-US" dirty="0" smtClean="0"/>
              <a:t>Meaningful choice</a:t>
            </a:r>
          </a:p>
          <a:p>
            <a:r>
              <a:rPr lang="en-US" dirty="0" smtClean="0"/>
              <a:t>Free flow of information about candidates, issues, and parties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1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electoral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Plurality rule in single-member districts</a:t>
            </a:r>
          </a:p>
          <a:p>
            <a:pPr lvl="1"/>
            <a:r>
              <a:rPr lang="en-US" dirty="0" smtClean="0"/>
              <a:t>The candidate who wins the most votes within an electoral district wins.</a:t>
            </a:r>
          </a:p>
          <a:p>
            <a:pPr lvl="1"/>
            <a:r>
              <a:rPr lang="en-US" dirty="0" smtClean="0"/>
              <a:t>Advantage: simple, direct</a:t>
            </a:r>
          </a:p>
          <a:p>
            <a:pPr lvl="1"/>
            <a:r>
              <a:rPr lang="en-US" dirty="0" smtClean="0"/>
              <a:t>Disadvantage: Minorities less likely to be represented</a:t>
            </a:r>
          </a:p>
          <a:p>
            <a:r>
              <a:rPr lang="en-US" dirty="0" smtClean="0"/>
              <a:t>Proportional voting</a:t>
            </a:r>
          </a:p>
          <a:p>
            <a:pPr lvl="1"/>
            <a:r>
              <a:rPr lang="en-US" dirty="0" smtClean="0"/>
              <a:t>Winners determined in proportion to the vote that they or their party receives</a:t>
            </a:r>
          </a:p>
          <a:p>
            <a:pPr lvl="1"/>
            <a:r>
              <a:rPr lang="en-US" dirty="0" smtClean="0"/>
              <a:t>Advantage: fair, more accurate representation of minorities</a:t>
            </a:r>
          </a:p>
          <a:p>
            <a:pPr lvl="1"/>
            <a:r>
              <a:rPr lang="en-US" dirty="0" smtClean="0"/>
              <a:t>Disadvantage: majoritarian sentiment difficult to discern.</a:t>
            </a:r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37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electoral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Election procedures are not neutral</a:t>
            </a:r>
            <a:endParaRPr lang="en-US" dirty="0"/>
          </a:p>
          <a:p>
            <a:r>
              <a:rPr lang="en-US" dirty="0" smtClean="0"/>
              <a:t>They benefit some at the expense of others</a:t>
            </a:r>
          </a:p>
          <a:p>
            <a:r>
              <a:rPr lang="en-US" dirty="0" smtClean="0"/>
              <a:t>This conflict creates ongoing tensions within the democratic electoral system</a:t>
            </a:r>
          </a:p>
          <a:p>
            <a:r>
              <a:rPr lang="en-US" dirty="0" smtClean="0"/>
              <a:t>It’s politics!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15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Tensions within a democratic </a:t>
            </a:r>
            <a:r>
              <a:rPr lang="en-US" dirty="0"/>
              <a:t>e</a:t>
            </a:r>
            <a:r>
              <a:rPr lang="en-US" dirty="0" smtClean="0"/>
              <a:t>lectoral </a:t>
            </a:r>
            <a:r>
              <a:rPr lang="en-US" dirty="0"/>
              <a:t>s</a:t>
            </a:r>
            <a:r>
              <a:rPr lang="en-US" dirty="0" smtClean="0"/>
              <a:t>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620000" cy="39624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Tensions exist within a democratic political system between:</a:t>
            </a:r>
          </a:p>
          <a:p>
            <a:r>
              <a:rPr lang="en-US" dirty="0"/>
              <a:t>P</a:t>
            </a:r>
            <a:r>
              <a:rPr lang="en-US" dirty="0" smtClean="0"/>
              <a:t>olitical liberty and equality</a:t>
            </a:r>
          </a:p>
          <a:p>
            <a:r>
              <a:rPr lang="en-US" dirty="0" smtClean="0"/>
              <a:t>Majority rule and majority rights</a:t>
            </a:r>
          </a:p>
          <a:p>
            <a:r>
              <a:rPr lang="en-US" dirty="0" smtClean="0"/>
              <a:t>A free press and an informed electorate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Liberty versus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Democracy is based on the consent of the governed, and the ability to give or withdraw consent is critical</a:t>
            </a:r>
          </a:p>
          <a:p>
            <a:r>
              <a:rPr lang="en-US" dirty="0" smtClean="0"/>
              <a:t>Political liberty: the right to vote one’s choice, the right not to vote, the right to choose without duress</a:t>
            </a:r>
          </a:p>
          <a:p>
            <a:r>
              <a:rPr lang="en-US" dirty="0" smtClean="0"/>
              <a:t>Problem: Personal freedom may undermine equity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8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Majority rule versus minority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every vote is equal, those with the most votes should win</a:t>
            </a:r>
          </a:p>
          <a:p>
            <a:r>
              <a:rPr lang="en-US" dirty="0" smtClean="0"/>
              <a:t>Problem: plurality voting systems over-represent the majority</a:t>
            </a:r>
          </a:p>
          <a:p>
            <a:r>
              <a:rPr lang="en-US" dirty="0" smtClean="0"/>
              <a:t>Problem: proportional voting tends to inhibit the building and maintenance of a governing majority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6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94</TotalTime>
  <Words>569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Elections and Democracy</vt:lpstr>
      <vt:lpstr>What good are elections?</vt:lpstr>
      <vt:lpstr>Voters need information</vt:lpstr>
      <vt:lpstr>Criteria for democratic elections</vt:lpstr>
      <vt:lpstr>Democratic electoral systems</vt:lpstr>
      <vt:lpstr>Democratic electoral systems</vt:lpstr>
      <vt:lpstr>Part II: Tensions within a democratic electoral system</vt:lpstr>
      <vt:lpstr>Liberty versus equality</vt:lpstr>
      <vt:lpstr>Majority rule versus minority rights</vt:lpstr>
      <vt:lpstr>A free press versus an informed electorate</vt:lpstr>
      <vt:lpstr>Summary</vt:lpstr>
      <vt:lpstr>Dilemmas</vt:lpstr>
      <vt:lpstr>Discussion Questions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Elections and Democracy</dc:title>
  <dc:creator>Henry Stobbs</dc:creator>
  <cp:lastModifiedBy>Henry Stobbs</cp:lastModifiedBy>
  <cp:revision>9</cp:revision>
  <dcterms:created xsi:type="dcterms:W3CDTF">2011-04-08T21:13:03Z</dcterms:created>
  <dcterms:modified xsi:type="dcterms:W3CDTF">2011-04-11T12:55:25Z</dcterms:modified>
</cp:coreProperties>
</file>